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1" d="100"/>
          <a:sy n="71"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77415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txBody>
          <a:bodyPr/>
          <a:lstStyle/>
          <a:p>
            <a:endParaRPr lang="en-IN"/>
          </a:p>
        </p:txBody>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8" y="793467"/>
            <a:ext cx="7477601" cy="1666399"/>
          </a:xfrm>
          <a:prstGeom prst="rect">
            <a:avLst/>
          </a:prstGeom>
          <a:noFill/>
          <a:ln/>
        </p:spPr>
        <p:txBody>
          <a:bodyPr wrap="square" rtlCol="0" anchor="t"/>
          <a:lstStyle/>
          <a:p>
            <a:pPr marL="0" indent="0">
              <a:lnSpc>
                <a:spcPts val="6561"/>
              </a:lnSpc>
              <a:buNone/>
            </a:pPr>
            <a:r>
              <a:rPr lang="en-US" sz="5249" dirty="0">
                <a:solidFill>
                  <a:srgbClr val="60A9FF"/>
                </a:solidFill>
                <a:latin typeface="Roboto Slab" pitchFamily="34" charset="0"/>
                <a:ea typeface="Roboto Slab" pitchFamily="34" charset="-122"/>
                <a:cs typeface="Roboto Slab" pitchFamily="34" charset="-120"/>
              </a:rPr>
              <a:t>Arduino-Based Weather Station Project</a:t>
            </a:r>
            <a:endParaRPr lang="en-US" sz="5249" dirty="0"/>
          </a:p>
        </p:txBody>
      </p:sp>
      <p:sp>
        <p:nvSpPr>
          <p:cNvPr id="6" name="Text 3"/>
          <p:cNvSpPr/>
          <p:nvPr/>
        </p:nvSpPr>
        <p:spPr>
          <a:xfrm>
            <a:off x="833199" y="3729038"/>
            <a:ext cx="7477601" cy="2132409"/>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Our project focuses on developing an Arduino-based weather station for educational and small-scale applications. It involves the integration of electronic sensors to measure and record weather data, along with the development of a user-friendly interface for data visualization and analysis.</a:t>
            </a:r>
          </a:p>
          <a:p>
            <a:pPr marL="0" indent="0">
              <a:lnSpc>
                <a:spcPts val="2799"/>
              </a:lnSpc>
              <a:buNone/>
            </a:pPr>
            <a:endParaRPr lang="en-US" sz="1750" dirty="0">
              <a:solidFill>
                <a:srgbClr val="D6E5EF"/>
              </a:solidFill>
              <a:latin typeface="Roboto" pitchFamily="34" charset="0"/>
              <a:ea typeface="Roboto" pitchFamily="34" charset="-122"/>
              <a:cs typeface="Roboto" pitchFamily="34" charset="-120"/>
            </a:endParaRPr>
          </a:p>
          <a:p>
            <a:pPr marL="0" indent="0">
              <a:lnSpc>
                <a:spcPts val="2799"/>
              </a:lnSpc>
              <a:buNone/>
            </a:pPr>
            <a:r>
              <a:rPr lang="en-US" sz="1750" dirty="0">
                <a:solidFill>
                  <a:srgbClr val="D6E5EF"/>
                </a:solidFill>
                <a:latin typeface="Roboto" pitchFamily="34" charset="0"/>
                <a:ea typeface="Roboto" pitchFamily="34" charset="-122"/>
                <a:cs typeface="Roboto" pitchFamily="34" charset="-120"/>
              </a:rPr>
              <a:t>The project is a collaborative effort from </a:t>
            </a:r>
            <a:r>
              <a:rPr lang="en-US" sz="1750" b="1" dirty="0">
                <a:solidFill>
                  <a:srgbClr val="D6E5EF"/>
                </a:solidFill>
                <a:latin typeface="Roboto" pitchFamily="34" charset="0"/>
                <a:ea typeface="Roboto" pitchFamily="34" charset="-122"/>
                <a:cs typeface="Roboto" pitchFamily="34" charset="-120"/>
              </a:rPr>
              <a:t>Aman Shaikh </a:t>
            </a:r>
            <a:r>
              <a:rPr lang="en-US" sz="1750" dirty="0">
                <a:solidFill>
                  <a:srgbClr val="D6E5EF"/>
                </a:solidFill>
                <a:latin typeface="Roboto" pitchFamily="34" charset="0"/>
                <a:ea typeface="Roboto" pitchFamily="34" charset="-122"/>
                <a:cs typeface="Roboto" pitchFamily="34" charset="-120"/>
              </a:rPr>
              <a:t>and </a:t>
            </a:r>
            <a:r>
              <a:rPr lang="en-US" sz="1750" b="1" dirty="0">
                <a:solidFill>
                  <a:srgbClr val="D6E5EF"/>
                </a:solidFill>
                <a:latin typeface="Roboto" pitchFamily="34" charset="0"/>
                <a:ea typeface="Roboto" pitchFamily="34" charset="-122"/>
                <a:cs typeface="Roboto" pitchFamily="34" charset="-120"/>
              </a:rPr>
              <a:t>Renesh Sharma</a:t>
            </a:r>
            <a:r>
              <a:rPr lang="en-US" sz="1750" dirty="0">
                <a:solidFill>
                  <a:srgbClr val="D6E5EF"/>
                </a:solidFill>
                <a:latin typeface="Roboto" pitchFamily="34" charset="0"/>
                <a:ea typeface="Roboto" pitchFamily="34" charset="-122"/>
                <a:cs typeface="Roboto" pitchFamily="34" charset="-120"/>
              </a:rPr>
              <a:t>, students at </a:t>
            </a:r>
            <a:r>
              <a:rPr lang="en-US" sz="1750" b="1" dirty="0">
                <a:solidFill>
                  <a:srgbClr val="D6E5EF"/>
                </a:solidFill>
                <a:latin typeface="Roboto" pitchFamily="34" charset="0"/>
                <a:ea typeface="Roboto" pitchFamily="34" charset="-122"/>
                <a:cs typeface="Roboto" pitchFamily="34" charset="-120"/>
              </a:rPr>
              <a:t>Pimpri Chinchwad University</a:t>
            </a:r>
            <a:r>
              <a:rPr lang="en-US" sz="1750" dirty="0">
                <a:solidFill>
                  <a:srgbClr val="D6E5EF"/>
                </a:solidFill>
                <a:latin typeface="Roboto" pitchFamily="34" charset="0"/>
                <a:ea typeface="Roboto" pitchFamily="34" charset="-122"/>
                <a:cs typeface="Roboto" pitchFamily="34" charset="-120"/>
              </a:rPr>
              <a:t>.</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2702719"/>
            <a:ext cx="555498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Introduction</a:t>
            </a:r>
            <a:endParaRPr lang="en-US" sz="4374" dirty="0"/>
          </a:p>
        </p:txBody>
      </p:sp>
      <p:sp>
        <p:nvSpPr>
          <p:cNvPr id="6" name="Shape 3"/>
          <p:cNvSpPr/>
          <p:nvPr/>
        </p:nvSpPr>
        <p:spPr>
          <a:xfrm>
            <a:off x="4490799" y="3903940"/>
            <a:ext cx="499943" cy="499943"/>
          </a:xfrm>
          <a:prstGeom prst="roundRect">
            <a:avLst>
              <a:gd name="adj" fmla="val 26667"/>
            </a:avLst>
          </a:prstGeom>
          <a:solidFill>
            <a:srgbClr val="12161D"/>
          </a:solidFill>
          <a:ln/>
        </p:spPr>
      </p:sp>
      <p:sp>
        <p:nvSpPr>
          <p:cNvPr id="7" name="Text 4"/>
          <p:cNvSpPr/>
          <p:nvPr/>
        </p:nvSpPr>
        <p:spPr>
          <a:xfrm>
            <a:off x="4672013" y="3945612"/>
            <a:ext cx="137398" cy="416481"/>
          </a:xfrm>
          <a:prstGeom prst="rect">
            <a:avLst/>
          </a:prstGeom>
          <a:noFill/>
          <a:ln/>
        </p:spPr>
        <p:txBody>
          <a:bodyPr wrap="none" rtlCol="0" anchor="t"/>
          <a:lstStyle/>
          <a:p>
            <a:pPr marL="0" indent="0" algn="ctr">
              <a:lnSpc>
                <a:spcPts val="3281"/>
              </a:lnSpc>
              <a:buNone/>
            </a:pPr>
            <a:r>
              <a:rPr lang="en-US" sz="2624" dirty="0">
                <a:solidFill>
                  <a:srgbClr val="60A9FF"/>
                </a:solidFill>
                <a:latin typeface="Roboto Slab" pitchFamily="34" charset="0"/>
                <a:ea typeface="Roboto Slab" pitchFamily="34" charset="-122"/>
                <a:cs typeface="Roboto Slab" pitchFamily="34" charset="-120"/>
              </a:rPr>
              <a:t>1</a:t>
            </a:r>
            <a:endParaRPr lang="en-US" sz="2624" dirty="0"/>
          </a:p>
        </p:txBody>
      </p:sp>
      <p:sp>
        <p:nvSpPr>
          <p:cNvPr id="8" name="Text 5"/>
          <p:cNvSpPr/>
          <p:nvPr/>
        </p:nvSpPr>
        <p:spPr>
          <a:xfrm>
            <a:off x="5212913" y="3980259"/>
            <a:ext cx="2777490" cy="347186"/>
          </a:xfrm>
          <a:prstGeom prst="rect">
            <a:avLst/>
          </a:prstGeom>
          <a:noFill/>
          <a:ln/>
        </p:spPr>
        <p:txBody>
          <a:bodyPr wrap="non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Project Objective</a:t>
            </a:r>
            <a:endParaRPr lang="en-US" sz="2187" dirty="0"/>
          </a:p>
        </p:txBody>
      </p:sp>
      <p:sp>
        <p:nvSpPr>
          <p:cNvPr id="9" name="Text 6"/>
          <p:cNvSpPr/>
          <p:nvPr/>
        </p:nvSpPr>
        <p:spPr>
          <a:xfrm>
            <a:off x="5212913" y="4460677"/>
            <a:ext cx="8584287" cy="1066205"/>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We aim to create an affordable and reliable weather monitoring solution using Arduino technology. This project also serves as an educational experience, allowing us to delve into electronics, programming, and data analysis.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2169557"/>
            <a:ext cx="555498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Project Objectives</a:t>
            </a:r>
            <a:endParaRPr lang="en-US" sz="4374" dirty="0"/>
          </a:p>
        </p:txBody>
      </p:sp>
      <p:sp>
        <p:nvSpPr>
          <p:cNvPr id="6" name="Shape 3"/>
          <p:cNvSpPr/>
          <p:nvPr/>
        </p:nvSpPr>
        <p:spPr>
          <a:xfrm>
            <a:off x="4490799" y="3370778"/>
            <a:ext cx="499943" cy="499943"/>
          </a:xfrm>
          <a:prstGeom prst="roundRect">
            <a:avLst>
              <a:gd name="adj" fmla="val 26667"/>
            </a:avLst>
          </a:prstGeom>
          <a:solidFill>
            <a:srgbClr val="12161D"/>
          </a:solidFill>
          <a:ln/>
        </p:spPr>
      </p:sp>
      <p:sp>
        <p:nvSpPr>
          <p:cNvPr id="7" name="Text 4"/>
          <p:cNvSpPr/>
          <p:nvPr/>
        </p:nvSpPr>
        <p:spPr>
          <a:xfrm>
            <a:off x="4672013" y="3412450"/>
            <a:ext cx="137398" cy="416481"/>
          </a:xfrm>
          <a:prstGeom prst="rect">
            <a:avLst/>
          </a:prstGeom>
          <a:noFill/>
          <a:ln/>
        </p:spPr>
        <p:txBody>
          <a:bodyPr wrap="none" rtlCol="0" anchor="t"/>
          <a:lstStyle/>
          <a:p>
            <a:pPr marL="0" indent="0" algn="ctr">
              <a:lnSpc>
                <a:spcPts val="3281"/>
              </a:lnSpc>
              <a:buNone/>
            </a:pPr>
            <a:r>
              <a:rPr lang="en-US" sz="2624" dirty="0">
                <a:solidFill>
                  <a:srgbClr val="60A9FF"/>
                </a:solidFill>
                <a:latin typeface="Roboto Slab" pitchFamily="34" charset="0"/>
                <a:ea typeface="Roboto Slab" pitchFamily="34" charset="-122"/>
                <a:cs typeface="Roboto Slab" pitchFamily="34" charset="-120"/>
              </a:rPr>
              <a:t>1</a:t>
            </a:r>
            <a:endParaRPr lang="en-US" sz="2624" dirty="0"/>
          </a:p>
        </p:txBody>
      </p:sp>
      <p:sp>
        <p:nvSpPr>
          <p:cNvPr id="8" name="Text 5"/>
          <p:cNvSpPr/>
          <p:nvPr/>
        </p:nvSpPr>
        <p:spPr>
          <a:xfrm>
            <a:off x="5212913" y="3447098"/>
            <a:ext cx="2777490" cy="347186"/>
          </a:xfrm>
          <a:prstGeom prst="rect">
            <a:avLst/>
          </a:prstGeom>
          <a:noFill/>
          <a:ln/>
        </p:spPr>
        <p:txBody>
          <a:bodyPr wrap="non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Design and Build</a:t>
            </a:r>
            <a:endParaRPr lang="en-US" sz="2187" dirty="0"/>
          </a:p>
        </p:txBody>
      </p:sp>
      <p:sp>
        <p:nvSpPr>
          <p:cNvPr id="9" name="Text 6"/>
          <p:cNvSpPr/>
          <p:nvPr/>
        </p:nvSpPr>
        <p:spPr>
          <a:xfrm>
            <a:off x="5212913" y="3927515"/>
            <a:ext cx="3820001" cy="2132409"/>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Our primary goal is to design and build a weather station using Arduino and a selection of sensors to accurately measure and record weather data, including temperature, humidity, pressure, and rainfall.</a:t>
            </a:r>
            <a:endParaRPr lang="en-US" sz="1750" dirty="0"/>
          </a:p>
        </p:txBody>
      </p:sp>
      <p:sp>
        <p:nvSpPr>
          <p:cNvPr id="10" name="Shape 7"/>
          <p:cNvSpPr/>
          <p:nvPr/>
        </p:nvSpPr>
        <p:spPr>
          <a:xfrm>
            <a:off x="9255085" y="3370778"/>
            <a:ext cx="499943" cy="499943"/>
          </a:xfrm>
          <a:prstGeom prst="roundRect">
            <a:avLst>
              <a:gd name="adj" fmla="val 26667"/>
            </a:avLst>
          </a:prstGeom>
          <a:solidFill>
            <a:srgbClr val="12161D"/>
          </a:solidFill>
          <a:ln/>
        </p:spPr>
      </p:sp>
      <p:sp>
        <p:nvSpPr>
          <p:cNvPr id="11" name="Text 8"/>
          <p:cNvSpPr/>
          <p:nvPr/>
        </p:nvSpPr>
        <p:spPr>
          <a:xfrm>
            <a:off x="9412962" y="3412450"/>
            <a:ext cx="184071" cy="416481"/>
          </a:xfrm>
          <a:prstGeom prst="rect">
            <a:avLst/>
          </a:prstGeom>
          <a:noFill/>
          <a:ln/>
        </p:spPr>
        <p:txBody>
          <a:bodyPr wrap="none" rtlCol="0" anchor="t"/>
          <a:lstStyle/>
          <a:p>
            <a:pPr marL="0" indent="0" algn="ctr">
              <a:lnSpc>
                <a:spcPts val="3281"/>
              </a:lnSpc>
              <a:buNone/>
            </a:pPr>
            <a:r>
              <a:rPr lang="en-US" sz="2624" dirty="0">
                <a:solidFill>
                  <a:srgbClr val="60A9FF"/>
                </a:solidFill>
                <a:latin typeface="Roboto Slab" pitchFamily="34" charset="0"/>
                <a:ea typeface="Roboto Slab" pitchFamily="34" charset="-122"/>
                <a:cs typeface="Roboto Slab" pitchFamily="34" charset="-120"/>
              </a:rPr>
              <a:t>2</a:t>
            </a:r>
            <a:endParaRPr lang="en-US" sz="2624" dirty="0"/>
          </a:p>
        </p:txBody>
      </p:sp>
      <p:sp>
        <p:nvSpPr>
          <p:cNvPr id="12" name="Text 9"/>
          <p:cNvSpPr/>
          <p:nvPr/>
        </p:nvSpPr>
        <p:spPr>
          <a:xfrm>
            <a:off x="9977199" y="3447098"/>
            <a:ext cx="2777490" cy="347186"/>
          </a:xfrm>
          <a:prstGeom prst="rect">
            <a:avLst/>
          </a:prstGeom>
          <a:noFill/>
          <a:ln/>
        </p:spPr>
        <p:txBody>
          <a:bodyPr wrap="non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Data Processing</a:t>
            </a:r>
            <a:endParaRPr lang="en-US" sz="2187" dirty="0"/>
          </a:p>
        </p:txBody>
      </p:sp>
      <p:sp>
        <p:nvSpPr>
          <p:cNvPr id="13" name="Text 10"/>
          <p:cNvSpPr/>
          <p:nvPr/>
        </p:nvSpPr>
        <p:spPr>
          <a:xfrm>
            <a:off x="9977199" y="3927515"/>
            <a:ext cx="3820001" cy="1777008"/>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We intend to process and display the collected weather data in a user-friendly format, enabling straightforward analysis and interpretation.</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sp>
        <p:nvSpPr>
          <p:cNvPr id="4" name="Text 2"/>
          <p:cNvSpPr/>
          <p:nvPr/>
        </p:nvSpPr>
        <p:spPr>
          <a:xfrm>
            <a:off x="2037993" y="981075"/>
            <a:ext cx="555498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Project Scope</a:t>
            </a:r>
            <a:endParaRPr lang="en-US" sz="4374" dirty="0"/>
          </a:p>
        </p:txBody>
      </p:sp>
      <p:sp>
        <p:nvSpPr>
          <p:cNvPr id="5" name="Text 3"/>
          <p:cNvSpPr/>
          <p:nvPr/>
        </p:nvSpPr>
        <p:spPr>
          <a:xfrm>
            <a:off x="2037993" y="2230874"/>
            <a:ext cx="2232065" cy="347186"/>
          </a:xfrm>
          <a:prstGeom prst="rect">
            <a:avLst/>
          </a:prstGeom>
          <a:noFill/>
          <a:ln/>
        </p:spPr>
        <p:txBody>
          <a:bodyPr wrap="non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Sensor Selection</a:t>
            </a:r>
            <a:endParaRPr lang="en-US" sz="2187" dirty="0"/>
          </a:p>
        </p:txBody>
      </p:sp>
      <p:sp>
        <p:nvSpPr>
          <p:cNvPr id="6" name="Text 4"/>
          <p:cNvSpPr/>
          <p:nvPr/>
        </p:nvSpPr>
        <p:spPr>
          <a:xfrm>
            <a:off x="2037993" y="2800231"/>
            <a:ext cx="2232065" cy="2843213"/>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We plan to use sensors like the DHT22, BMP280, rain sensor, and LCD, collaborating with the Electronics department for guidance if needed.</a:t>
            </a:r>
            <a:endParaRPr lang="en-US" sz="1750" dirty="0"/>
          </a:p>
        </p:txBody>
      </p:sp>
      <p:sp>
        <p:nvSpPr>
          <p:cNvPr id="7" name="Text 5"/>
          <p:cNvSpPr/>
          <p:nvPr/>
        </p:nvSpPr>
        <p:spPr>
          <a:xfrm>
            <a:off x="4819650" y="2230874"/>
            <a:ext cx="2232065" cy="1041559"/>
          </a:xfrm>
          <a:prstGeom prst="rect">
            <a:avLst/>
          </a:prstGeom>
          <a:noFill/>
          <a:ln/>
        </p:spPr>
        <p:txBody>
          <a:bodyPr wrap="squar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Hardware and Software Development</a:t>
            </a:r>
            <a:endParaRPr lang="en-US" sz="2187" dirty="0"/>
          </a:p>
        </p:txBody>
      </p:sp>
      <p:sp>
        <p:nvSpPr>
          <p:cNvPr id="8" name="Text 6"/>
          <p:cNvSpPr/>
          <p:nvPr/>
        </p:nvSpPr>
        <p:spPr>
          <a:xfrm>
            <a:off x="4819650" y="3494603"/>
            <a:ext cx="2232065" cy="3554016"/>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We will develop the Arduino hardware platform using a breadboard and jumper wires, along with coding the Arduino to acquire and process data, displaying it on the Display.</a:t>
            </a:r>
            <a:endParaRPr lang="en-US" sz="1750" dirty="0"/>
          </a:p>
        </p:txBody>
      </p:sp>
      <p:sp>
        <p:nvSpPr>
          <p:cNvPr id="9" name="Text 7"/>
          <p:cNvSpPr/>
          <p:nvPr/>
        </p:nvSpPr>
        <p:spPr>
          <a:xfrm>
            <a:off x="7601307" y="2230874"/>
            <a:ext cx="2232065" cy="694373"/>
          </a:xfrm>
          <a:prstGeom prst="rect">
            <a:avLst/>
          </a:prstGeom>
          <a:noFill/>
          <a:ln/>
        </p:spPr>
        <p:txBody>
          <a:bodyPr wrap="squar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Data Processing and Calibration</a:t>
            </a:r>
            <a:endParaRPr lang="en-US" sz="2187" dirty="0"/>
          </a:p>
        </p:txBody>
      </p:sp>
      <p:sp>
        <p:nvSpPr>
          <p:cNvPr id="10" name="Text 8"/>
          <p:cNvSpPr/>
          <p:nvPr/>
        </p:nvSpPr>
        <p:spPr>
          <a:xfrm>
            <a:off x="7601307" y="3147417"/>
            <a:ext cx="2232065" cy="3198614"/>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We are considering implementing data processing algorithms and calibration methods, potentially in collaboration with the Physics department and AI to predict weather (possibly)</a:t>
            </a:r>
            <a:endParaRPr lang="en-US" sz="1750" dirty="0"/>
          </a:p>
        </p:txBody>
      </p:sp>
      <p:sp>
        <p:nvSpPr>
          <p:cNvPr id="11" name="Text 9"/>
          <p:cNvSpPr/>
          <p:nvPr/>
        </p:nvSpPr>
        <p:spPr>
          <a:xfrm>
            <a:off x="10382964" y="2230874"/>
            <a:ext cx="2232065" cy="347186"/>
          </a:xfrm>
          <a:prstGeom prst="rect">
            <a:avLst/>
          </a:prstGeom>
          <a:noFill/>
          <a:ln/>
        </p:spPr>
        <p:txBody>
          <a:bodyPr wrap="non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User Interface</a:t>
            </a:r>
            <a:endParaRPr lang="en-US" sz="2187" dirty="0"/>
          </a:p>
        </p:txBody>
      </p:sp>
      <p:sp>
        <p:nvSpPr>
          <p:cNvPr id="12" name="Text 10"/>
          <p:cNvSpPr/>
          <p:nvPr/>
        </p:nvSpPr>
        <p:spPr>
          <a:xfrm>
            <a:off x="10382964" y="2800231"/>
            <a:ext cx="2232065" cy="2132409"/>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Creating a user-friendly interface for real-time data visualization will be a key focus of the project.</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2524958"/>
            <a:ext cx="6406158"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Components and Budget</a:t>
            </a:r>
            <a:endParaRPr lang="en-US" sz="4374" dirty="0"/>
          </a:p>
        </p:txBody>
      </p:sp>
      <p:sp>
        <p:nvSpPr>
          <p:cNvPr id="6" name="Shape 3"/>
          <p:cNvSpPr/>
          <p:nvPr/>
        </p:nvSpPr>
        <p:spPr>
          <a:xfrm>
            <a:off x="4490799" y="3726180"/>
            <a:ext cx="499943" cy="499943"/>
          </a:xfrm>
          <a:prstGeom prst="roundRect">
            <a:avLst>
              <a:gd name="adj" fmla="val 26667"/>
            </a:avLst>
          </a:prstGeom>
          <a:solidFill>
            <a:srgbClr val="12161D"/>
          </a:solidFill>
          <a:ln/>
        </p:spPr>
      </p:sp>
      <p:sp>
        <p:nvSpPr>
          <p:cNvPr id="7" name="Text 4"/>
          <p:cNvSpPr/>
          <p:nvPr/>
        </p:nvSpPr>
        <p:spPr>
          <a:xfrm>
            <a:off x="4672013" y="3767852"/>
            <a:ext cx="137398" cy="416481"/>
          </a:xfrm>
          <a:prstGeom prst="rect">
            <a:avLst/>
          </a:prstGeom>
          <a:noFill/>
          <a:ln/>
        </p:spPr>
        <p:txBody>
          <a:bodyPr wrap="none" rtlCol="0" anchor="t"/>
          <a:lstStyle/>
          <a:p>
            <a:pPr marL="0" indent="0" algn="ctr">
              <a:lnSpc>
                <a:spcPts val="3281"/>
              </a:lnSpc>
              <a:buNone/>
            </a:pPr>
            <a:r>
              <a:rPr lang="en-US" sz="2624" dirty="0">
                <a:solidFill>
                  <a:srgbClr val="60A9FF"/>
                </a:solidFill>
                <a:latin typeface="Roboto Slab" pitchFamily="34" charset="0"/>
                <a:ea typeface="Roboto Slab" pitchFamily="34" charset="-122"/>
                <a:cs typeface="Roboto Slab" pitchFamily="34" charset="-120"/>
              </a:rPr>
              <a:t>1</a:t>
            </a:r>
            <a:endParaRPr lang="en-US" sz="2624" dirty="0"/>
          </a:p>
        </p:txBody>
      </p:sp>
      <p:sp>
        <p:nvSpPr>
          <p:cNvPr id="8" name="Text 5"/>
          <p:cNvSpPr/>
          <p:nvPr/>
        </p:nvSpPr>
        <p:spPr>
          <a:xfrm>
            <a:off x="5212913" y="3802499"/>
            <a:ext cx="2777490" cy="347186"/>
          </a:xfrm>
          <a:prstGeom prst="rect">
            <a:avLst/>
          </a:prstGeom>
          <a:noFill/>
          <a:ln/>
        </p:spPr>
        <p:txBody>
          <a:bodyPr wrap="non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Main Components</a:t>
            </a:r>
            <a:endParaRPr lang="en-US" sz="2187" dirty="0"/>
          </a:p>
        </p:txBody>
      </p:sp>
      <p:sp>
        <p:nvSpPr>
          <p:cNvPr id="9" name="Text 6"/>
          <p:cNvSpPr/>
          <p:nvPr/>
        </p:nvSpPr>
        <p:spPr>
          <a:xfrm>
            <a:off x="5212913" y="4282916"/>
            <a:ext cx="3820001" cy="1421606"/>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The primary components involve the Arduino, sensors (DHT22, BMP280, rain sensor), display, breadboard, and jumper wires.</a:t>
            </a:r>
            <a:endParaRPr lang="en-US" sz="1750" dirty="0"/>
          </a:p>
        </p:txBody>
      </p:sp>
      <p:sp>
        <p:nvSpPr>
          <p:cNvPr id="10" name="Shape 7"/>
          <p:cNvSpPr/>
          <p:nvPr/>
        </p:nvSpPr>
        <p:spPr>
          <a:xfrm>
            <a:off x="9255085" y="3726180"/>
            <a:ext cx="499943" cy="499943"/>
          </a:xfrm>
          <a:prstGeom prst="roundRect">
            <a:avLst>
              <a:gd name="adj" fmla="val 26667"/>
            </a:avLst>
          </a:prstGeom>
          <a:solidFill>
            <a:srgbClr val="12161D"/>
          </a:solidFill>
          <a:ln/>
        </p:spPr>
      </p:sp>
      <p:sp>
        <p:nvSpPr>
          <p:cNvPr id="11" name="Text 8"/>
          <p:cNvSpPr/>
          <p:nvPr/>
        </p:nvSpPr>
        <p:spPr>
          <a:xfrm>
            <a:off x="9412962" y="3767852"/>
            <a:ext cx="184071" cy="416481"/>
          </a:xfrm>
          <a:prstGeom prst="rect">
            <a:avLst/>
          </a:prstGeom>
          <a:noFill/>
          <a:ln/>
        </p:spPr>
        <p:txBody>
          <a:bodyPr wrap="none" rtlCol="0" anchor="t"/>
          <a:lstStyle/>
          <a:p>
            <a:pPr marL="0" indent="0" algn="ctr">
              <a:lnSpc>
                <a:spcPts val="3281"/>
              </a:lnSpc>
              <a:buNone/>
            </a:pPr>
            <a:r>
              <a:rPr lang="en-US" sz="2624" dirty="0">
                <a:solidFill>
                  <a:srgbClr val="60A9FF"/>
                </a:solidFill>
                <a:latin typeface="Roboto Slab" pitchFamily="34" charset="0"/>
                <a:ea typeface="Roboto Slab" pitchFamily="34" charset="-122"/>
                <a:cs typeface="Roboto Slab" pitchFamily="34" charset="-120"/>
              </a:rPr>
              <a:t>2</a:t>
            </a:r>
            <a:endParaRPr lang="en-US" sz="2624" dirty="0"/>
          </a:p>
        </p:txBody>
      </p:sp>
      <p:sp>
        <p:nvSpPr>
          <p:cNvPr id="12" name="Text 9"/>
          <p:cNvSpPr/>
          <p:nvPr/>
        </p:nvSpPr>
        <p:spPr>
          <a:xfrm>
            <a:off x="9977199" y="3802499"/>
            <a:ext cx="2777490" cy="347186"/>
          </a:xfrm>
          <a:prstGeom prst="rect">
            <a:avLst/>
          </a:prstGeom>
          <a:noFill/>
          <a:ln/>
        </p:spPr>
        <p:txBody>
          <a:bodyPr wrap="non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Total Estimated Cost</a:t>
            </a:r>
            <a:endParaRPr lang="en-US" sz="2187" dirty="0"/>
          </a:p>
        </p:txBody>
      </p:sp>
      <p:sp>
        <p:nvSpPr>
          <p:cNvPr id="13" name="Text 10"/>
          <p:cNvSpPr/>
          <p:nvPr/>
        </p:nvSpPr>
        <p:spPr>
          <a:xfrm>
            <a:off x="9977199" y="4282916"/>
            <a:ext cx="3820001" cy="710803"/>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The total estimated cost of the project is around 5000/- INR.</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02733">
              <a:alpha val="80000"/>
            </a:srgbClr>
          </a:solidFill>
          <a:ln/>
        </p:spPr>
      </p:sp>
      <p:sp>
        <p:nvSpPr>
          <p:cNvPr id="6" name="Text 3"/>
          <p:cNvSpPr/>
          <p:nvPr/>
        </p:nvSpPr>
        <p:spPr>
          <a:xfrm>
            <a:off x="2037993" y="934760"/>
            <a:ext cx="7113151"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Visual Presentation of Data</a:t>
            </a:r>
            <a:endParaRPr lang="en-US" sz="4374" dirty="0"/>
          </a:p>
        </p:txBody>
      </p:sp>
      <p:pic>
        <p:nvPicPr>
          <p:cNvPr id="7" name="Image 1" descr="preencoded.png"/>
          <p:cNvPicPr>
            <a:picLocks noChangeAspect="1"/>
          </p:cNvPicPr>
          <p:nvPr/>
        </p:nvPicPr>
        <p:blipFill>
          <a:blip r:embed="rId4"/>
          <a:stretch>
            <a:fillRect/>
          </a:stretch>
        </p:blipFill>
        <p:spPr>
          <a:xfrm>
            <a:off x="2037993" y="1962388"/>
            <a:ext cx="1110972" cy="1777484"/>
          </a:xfrm>
          <a:prstGeom prst="rect">
            <a:avLst/>
          </a:prstGeom>
        </p:spPr>
      </p:pic>
      <p:sp>
        <p:nvSpPr>
          <p:cNvPr id="8" name="Text 4"/>
          <p:cNvSpPr/>
          <p:nvPr/>
        </p:nvSpPr>
        <p:spPr>
          <a:xfrm>
            <a:off x="3482221" y="2184559"/>
            <a:ext cx="3115389" cy="347186"/>
          </a:xfrm>
          <a:prstGeom prst="rect">
            <a:avLst/>
          </a:prstGeom>
          <a:noFill/>
          <a:ln/>
        </p:spPr>
        <p:txBody>
          <a:bodyPr wrap="none" rtlCol="0" anchor="t"/>
          <a:lstStyle/>
          <a:p>
            <a:pPr marL="0" indent="0" algn="l">
              <a:lnSpc>
                <a:spcPts val="2734"/>
              </a:lnSpc>
              <a:buNone/>
            </a:pPr>
            <a:r>
              <a:rPr lang="en-US" sz="2187" dirty="0">
                <a:solidFill>
                  <a:srgbClr val="60A9FF"/>
                </a:solidFill>
                <a:latin typeface="Roboto Slab" pitchFamily="34" charset="0"/>
                <a:ea typeface="Roboto Slab" pitchFamily="34" charset="-122"/>
                <a:cs typeface="Roboto Slab" pitchFamily="34" charset="-120"/>
              </a:rPr>
              <a:t>Interactive Data Display</a:t>
            </a:r>
            <a:endParaRPr lang="en-US" sz="2187" dirty="0"/>
          </a:p>
        </p:txBody>
      </p:sp>
      <p:sp>
        <p:nvSpPr>
          <p:cNvPr id="9" name="Text 5"/>
          <p:cNvSpPr/>
          <p:nvPr/>
        </p:nvSpPr>
        <p:spPr>
          <a:xfrm>
            <a:off x="3482221" y="2664976"/>
            <a:ext cx="9110186" cy="355402"/>
          </a:xfrm>
          <a:prstGeom prst="rect">
            <a:avLst/>
          </a:prstGeom>
          <a:noFill/>
          <a:ln/>
        </p:spPr>
        <p:txBody>
          <a:bodyPr wrap="none" rtlCol="0" anchor="t"/>
          <a:lstStyle/>
          <a:p>
            <a:pPr marL="0" indent="0" algn="l">
              <a:lnSpc>
                <a:spcPts val="2799"/>
              </a:lnSpc>
              <a:buNone/>
            </a:pPr>
            <a:r>
              <a:rPr lang="en-US" sz="1750" dirty="0">
                <a:solidFill>
                  <a:srgbClr val="D6E5EF"/>
                </a:solidFill>
                <a:latin typeface="Roboto" pitchFamily="34" charset="0"/>
                <a:ea typeface="Roboto" pitchFamily="34" charset="-122"/>
                <a:cs typeface="Roboto" pitchFamily="34" charset="-120"/>
              </a:rPr>
              <a:t>The collected data will be displayed on the OLED display connected to the Arduino</a:t>
            </a:r>
            <a:endParaRPr lang="en-US" sz="1750" dirty="0"/>
          </a:p>
        </p:txBody>
      </p:sp>
      <p:pic>
        <p:nvPicPr>
          <p:cNvPr id="10" name="Image 2" descr="preencoded.png"/>
          <p:cNvPicPr>
            <a:picLocks noChangeAspect="1"/>
          </p:cNvPicPr>
          <p:nvPr/>
        </p:nvPicPr>
        <p:blipFill>
          <a:blip r:embed="rId5"/>
          <a:stretch>
            <a:fillRect/>
          </a:stretch>
        </p:blipFill>
        <p:spPr>
          <a:xfrm>
            <a:off x="2037993" y="3739872"/>
            <a:ext cx="1110972" cy="1777484"/>
          </a:xfrm>
          <a:prstGeom prst="rect">
            <a:avLst/>
          </a:prstGeom>
        </p:spPr>
      </p:pic>
      <p:sp>
        <p:nvSpPr>
          <p:cNvPr id="11" name="Text 6"/>
          <p:cNvSpPr/>
          <p:nvPr/>
        </p:nvSpPr>
        <p:spPr>
          <a:xfrm>
            <a:off x="3482221" y="3962043"/>
            <a:ext cx="3850362" cy="347186"/>
          </a:xfrm>
          <a:prstGeom prst="rect">
            <a:avLst/>
          </a:prstGeom>
          <a:noFill/>
          <a:ln/>
        </p:spPr>
        <p:txBody>
          <a:bodyPr wrap="none" rtlCol="0" anchor="t"/>
          <a:lstStyle/>
          <a:p>
            <a:pPr marL="0" indent="0" algn="l">
              <a:lnSpc>
                <a:spcPts val="2734"/>
              </a:lnSpc>
              <a:buNone/>
            </a:pPr>
            <a:r>
              <a:rPr lang="en-US" sz="2187" dirty="0">
                <a:solidFill>
                  <a:srgbClr val="60A9FF"/>
                </a:solidFill>
                <a:latin typeface="Roboto Slab" pitchFamily="34" charset="0"/>
                <a:ea typeface="Roboto Slab" pitchFamily="34" charset="-122"/>
                <a:cs typeface="Roboto Slab" pitchFamily="34" charset="-120"/>
              </a:rPr>
              <a:t>Real-Time via App/Web-page</a:t>
            </a:r>
            <a:endParaRPr lang="en-US" sz="2187" dirty="0"/>
          </a:p>
        </p:txBody>
      </p:sp>
      <p:sp>
        <p:nvSpPr>
          <p:cNvPr id="12" name="Text 7"/>
          <p:cNvSpPr/>
          <p:nvPr/>
        </p:nvSpPr>
        <p:spPr>
          <a:xfrm>
            <a:off x="3482221" y="4442460"/>
            <a:ext cx="9110186" cy="355402"/>
          </a:xfrm>
          <a:prstGeom prst="rect">
            <a:avLst/>
          </a:prstGeom>
          <a:noFill/>
          <a:ln/>
        </p:spPr>
        <p:txBody>
          <a:bodyPr wrap="none" rtlCol="0" anchor="t"/>
          <a:lstStyle/>
          <a:p>
            <a:pPr marL="0" indent="0" algn="l">
              <a:lnSpc>
                <a:spcPts val="2799"/>
              </a:lnSpc>
              <a:buNone/>
            </a:pPr>
            <a:r>
              <a:rPr lang="en-US" sz="1750" dirty="0">
                <a:solidFill>
                  <a:srgbClr val="D6E5EF"/>
                </a:solidFill>
                <a:latin typeface="Roboto" pitchFamily="34" charset="0"/>
                <a:ea typeface="Roboto" pitchFamily="34" charset="-122"/>
                <a:cs typeface="Roboto" pitchFamily="34" charset="-120"/>
              </a:rPr>
              <a:t>Further improvements and revisions will include an interactive app/web-page to view data.</a:t>
            </a:r>
            <a:endParaRPr lang="en-US" sz="1750" dirty="0"/>
          </a:p>
        </p:txBody>
      </p:sp>
      <p:pic>
        <p:nvPicPr>
          <p:cNvPr id="13" name="Image 3" descr="preencoded.png"/>
          <p:cNvPicPr>
            <a:picLocks noChangeAspect="1"/>
          </p:cNvPicPr>
          <p:nvPr/>
        </p:nvPicPr>
        <p:blipFill>
          <a:blip r:embed="rId6"/>
          <a:stretch>
            <a:fillRect/>
          </a:stretch>
        </p:blipFill>
        <p:spPr>
          <a:xfrm>
            <a:off x="2037993" y="5517356"/>
            <a:ext cx="1110972" cy="1777484"/>
          </a:xfrm>
          <a:prstGeom prst="rect">
            <a:avLst/>
          </a:prstGeom>
        </p:spPr>
      </p:pic>
      <p:sp>
        <p:nvSpPr>
          <p:cNvPr id="14" name="Text 8"/>
          <p:cNvSpPr/>
          <p:nvPr/>
        </p:nvSpPr>
        <p:spPr>
          <a:xfrm>
            <a:off x="3482221" y="5739527"/>
            <a:ext cx="2777490" cy="347186"/>
          </a:xfrm>
          <a:prstGeom prst="rect">
            <a:avLst/>
          </a:prstGeom>
          <a:noFill/>
          <a:ln/>
        </p:spPr>
        <p:txBody>
          <a:bodyPr wrap="none" rtlCol="0" anchor="t"/>
          <a:lstStyle/>
          <a:p>
            <a:pPr marL="0" indent="0" algn="l">
              <a:lnSpc>
                <a:spcPts val="2734"/>
              </a:lnSpc>
              <a:buNone/>
            </a:pPr>
            <a:r>
              <a:rPr lang="en-US" sz="2187" dirty="0">
                <a:solidFill>
                  <a:srgbClr val="60A9FF"/>
                </a:solidFill>
                <a:latin typeface="Roboto Slab" pitchFamily="34" charset="0"/>
                <a:ea typeface="Roboto Slab" pitchFamily="34" charset="-122"/>
                <a:cs typeface="Roboto Slab" pitchFamily="34" charset="-120"/>
              </a:rPr>
              <a:t>Introduction of AI</a:t>
            </a:r>
            <a:endParaRPr lang="en-US" sz="2187" dirty="0"/>
          </a:p>
        </p:txBody>
      </p:sp>
      <p:sp>
        <p:nvSpPr>
          <p:cNvPr id="15" name="Text 9"/>
          <p:cNvSpPr/>
          <p:nvPr/>
        </p:nvSpPr>
        <p:spPr>
          <a:xfrm>
            <a:off x="3482221" y="6219944"/>
            <a:ext cx="9110186" cy="710803"/>
          </a:xfrm>
          <a:prstGeom prst="rect">
            <a:avLst/>
          </a:prstGeom>
          <a:noFill/>
          <a:ln/>
        </p:spPr>
        <p:txBody>
          <a:bodyPr wrap="square" rtlCol="0" anchor="t"/>
          <a:lstStyle/>
          <a:p>
            <a:pPr marL="0" indent="0" algn="l">
              <a:lnSpc>
                <a:spcPts val="2799"/>
              </a:lnSpc>
              <a:buNone/>
            </a:pPr>
            <a:r>
              <a:rPr lang="en-US" sz="1750" dirty="0">
                <a:solidFill>
                  <a:srgbClr val="D6E5EF"/>
                </a:solidFill>
                <a:latin typeface="Roboto" pitchFamily="34" charset="0"/>
                <a:ea typeface="Roboto" pitchFamily="34" charset="-122"/>
                <a:cs typeface="Roboto" pitchFamily="34" charset="-120"/>
              </a:rPr>
              <a:t>Possible introduction of AI to make predictions for weather forecasts based on existing collected data.</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202733">
              <a:alpha val="80000"/>
            </a:srgbClr>
          </a:solidFill>
          <a:ln/>
        </p:spPr>
      </p:sp>
      <p:sp>
        <p:nvSpPr>
          <p:cNvPr id="6" name="Text 3"/>
          <p:cNvSpPr/>
          <p:nvPr/>
        </p:nvSpPr>
        <p:spPr>
          <a:xfrm>
            <a:off x="2037993" y="1385649"/>
            <a:ext cx="555498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Project Timeline</a:t>
            </a:r>
            <a:endParaRPr lang="en-US" sz="4374" dirty="0"/>
          </a:p>
        </p:txBody>
      </p:sp>
      <p:sp>
        <p:nvSpPr>
          <p:cNvPr id="7" name="Shape 4"/>
          <p:cNvSpPr/>
          <p:nvPr/>
        </p:nvSpPr>
        <p:spPr>
          <a:xfrm>
            <a:off x="7293054" y="2413278"/>
            <a:ext cx="44410" cy="4430554"/>
          </a:xfrm>
          <a:prstGeom prst="rect">
            <a:avLst/>
          </a:prstGeom>
          <a:solidFill>
            <a:srgbClr val="12161D"/>
          </a:solidFill>
          <a:ln/>
        </p:spPr>
      </p:sp>
      <p:sp>
        <p:nvSpPr>
          <p:cNvPr id="8" name="Shape 5"/>
          <p:cNvSpPr/>
          <p:nvPr/>
        </p:nvSpPr>
        <p:spPr>
          <a:xfrm>
            <a:off x="6287631" y="3036749"/>
            <a:ext cx="777597" cy="44410"/>
          </a:xfrm>
          <a:prstGeom prst="rect">
            <a:avLst/>
          </a:prstGeom>
          <a:solidFill>
            <a:srgbClr val="12161D"/>
          </a:solidFill>
          <a:ln/>
        </p:spPr>
      </p:sp>
      <p:sp>
        <p:nvSpPr>
          <p:cNvPr id="9" name="Shape 6"/>
          <p:cNvSpPr/>
          <p:nvPr/>
        </p:nvSpPr>
        <p:spPr>
          <a:xfrm>
            <a:off x="7065228" y="2809042"/>
            <a:ext cx="499943" cy="499943"/>
          </a:xfrm>
          <a:prstGeom prst="roundRect">
            <a:avLst>
              <a:gd name="adj" fmla="val 26667"/>
            </a:avLst>
          </a:prstGeom>
          <a:solidFill>
            <a:srgbClr val="12161D"/>
          </a:solidFill>
          <a:ln/>
        </p:spPr>
      </p:sp>
      <p:sp>
        <p:nvSpPr>
          <p:cNvPr id="10" name="Text 7"/>
          <p:cNvSpPr/>
          <p:nvPr/>
        </p:nvSpPr>
        <p:spPr>
          <a:xfrm>
            <a:off x="7246441" y="2850713"/>
            <a:ext cx="137398" cy="416481"/>
          </a:xfrm>
          <a:prstGeom prst="rect">
            <a:avLst/>
          </a:prstGeom>
          <a:noFill/>
          <a:ln/>
        </p:spPr>
        <p:txBody>
          <a:bodyPr wrap="none" rtlCol="0" anchor="t"/>
          <a:lstStyle/>
          <a:p>
            <a:pPr marL="0" indent="0" algn="ctr">
              <a:lnSpc>
                <a:spcPts val="3281"/>
              </a:lnSpc>
              <a:buNone/>
            </a:pPr>
            <a:r>
              <a:rPr lang="en-US" sz="2624" dirty="0">
                <a:solidFill>
                  <a:srgbClr val="60A9FF"/>
                </a:solidFill>
                <a:latin typeface="Roboto Slab" pitchFamily="34" charset="0"/>
                <a:ea typeface="Roboto Slab" pitchFamily="34" charset="-122"/>
                <a:cs typeface="Roboto Slab" pitchFamily="34" charset="-120"/>
              </a:rPr>
              <a:t>1</a:t>
            </a:r>
            <a:endParaRPr lang="en-US" sz="2624" dirty="0"/>
          </a:p>
        </p:txBody>
      </p:sp>
      <p:sp>
        <p:nvSpPr>
          <p:cNvPr id="11" name="Text 8"/>
          <p:cNvSpPr/>
          <p:nvPr/>
        </p:nvSpPr>
        <p:spPr>
          <a:xfrm>
            <a:off x="2548652" y="2857619"/>
            <a:ext cx="3544491" cy="347186"/>
          </a:xfrm>
          <a:prstGeom prst="rect">
            <a:avLst/>
          </a:prstGeom>
          <a:noFill/>
          <a:ln/>
        </p:spPr>
        <p:txBody>
          <a:bodyPr wrap="none" rtlCol="0" anchor="t"/>
          <a:lstStyle/>
          <a:p>
            <a:pPr marL="0" indent="0" algn="r">
              <a:lnSpc>
                <a:spcPts val="2734"/>
              </a:lnSpc>
              <a:buNone/>
            </a:pPr>
            <a:r>
              <a:rPr lang="en-US" sz="2187" dirty="0">
                <a:solidFill>
                  <a:srgbClr val="60A9FF"/>
                </a:solidFill>
                <a:latin typeface="Roboto Slab" pitchFamily="34" charset="0"/>
                <a:ea typeface="Roboto Slab" pitchFamily="34" charset="-122"/>
                <a:cs typeface="Roboto Slab" pitchFamily="34" charset="-120"/>
              </a:rPr>
              <a:t>Research and Procurement</a:t>
            </a:r>
            <a:endParaRPr lang="en-US" sz="2187" dirty="0"/>
          </a:p>
        </p:txBody>
      </p:sp>
      <p:sp>
        <p:nvSpPr>
          <p:cNvPr id="12" name="Text 9"/>
          <p:cNvSpPr/>
          <p:nvPr/>
        </p:nvSpPr>
        <p:spPr>
          <a:xfrm>
            <a:off x="2037993" y="3338036"/>
            <a:ext cx="4055150" cy="1066205"/>
          </a:xfrm>
          <a:prstGeom prst="rect">
            <a:avLst/>
          </a:prstGeom>
          <a:noFill/>
          <a:ln/>
        </p:spPr>
        <p:txBody>
          <a:bodyPr wrap="square" rtlCol="0" anchor="t"/>
          <a:lstStyle/>
          <a:p>
            <a:pPr marL="0" indent="0" algn="r">
              <a:lnSpc>
                <a:spcPts val="2799"/>
              </a:lnSpc>
              <a:buNone/>
            </a:pPr>
            <a:r>
              <a:rPr lang="en-US" sz="1750" dirty="0">
                <a:solidFill>
                  <a:srgbClr val="D6E5EF"/>
                </a:solidFill>
                <a:latin typeface="Roboto" pitchFamily="34" charset="0"/>
                <a:ea typeface="Roboto" pitchFamily="34" charset="-122"/>
                <a:cs typeface="Roboto" pitchFamily="34" charset="-120"/>
              </a:rPr>
              <a:t>Spending sufficient time on research and component procurement is crucial for the project's success.</a:t>
            </a:r>
            <a:endParaRPr lang="en-US" sz="1750" dirty="0"/>
          </a:p>
        </p:txBody>
      </p:sp>
      <p:sp>
        <p:nvSpPr>
          <p:cNvPr id="13" name="Shape 10"/>
          <p:cNvSpPr/>
          <p:nvPr/>
        </p:nvSpPr>
        <p:spPr>
          <a:xfrm>
            <a:off x="7565172" y="4147602"/>
            <a:ext cx="777597" cy="44410"/>
          </a:xfrm>
          <a:prstGeom prst="rect">
            <a:avLst/>
          </a:prstGeom>
          <a:solidFill>
            <a:srgbClr val="12161D"/>
          </a:solidFill>
          <a:ln/>
        </p:spPr>
      </p:sp>
      <p:sp>
        <p:nvSpPr>
          <p:cNvPr id="14" name="Shape 11"/>
          <p:cNvSpPr/>
          <p:nvPr/>
        </p:nvSpPr>
        <p:spPr>
          <a:xfrm>
            <a:off x="7065228" y="3919895"/>
            <a:ext cx="499943" cy="499943"/>
          </a:xfrm>
          <a:prstGeom prst="roundRect">
            <a:avLst>
              <a:gd name="adj" fmla="val 26667"/>
            </a:avLst>
          </a:prstGeom>
          <a:solidFill>
            <a:srgbClr val="12161D"/>
          </a:solidFill>
          <a:ln/>
        </p:spPr>
      </p:sp>
      <p:sp>
        <p:nvSpPr>
          <p:cNvPr id="15" name="Text 12"/>
          <p:cNvSpPr/>
          <p:nvPr/>
        </p:nvSpPr>
        <p:spPr>
          <a:xfrm>
            <a:off x="7223105" y="3961567"/>
            <a:ext cx="184071" cy="416481"/>
          </a:xfrm>
          <a:prstGeom prst="rect">
            <a:avLst/>
          </a:prstGeom>
          <a:noFill/>
          <a:ln/>
        </p:spPr>
        <p:txBody>
          <a:bodyPr wrap="none" rtlCol="0" anchor="t"/>
          <a:lstStyle/>
          <a:p>
            <a:pPr marL="0" indent="0" algn="ctr">
              <a:lnSpc>
                <a:spcPts val="3281"/>
              </a:lnSpc>
              <a:buNone/>
            </a:pPr>
            <a:r>
              <a:rPr lang="en-US" sz="2624" dirty="0">
                <a:solidFill>
                  <a:srgbClr val="60A9FF"/>
                </a:solidFill>
                <a:latin typeface="Roboto Slab" pitchFamily="34" charset="0"/>
                <a:ea typeface="Roboto Slab" pitchFamily="34" charset="-122"/>
                <a:cs typeface="Roboto Slab" pitchFamily="34" charset="-120"/>
              </a:rPr>
              <a:t>2</a:t>
            </a:r>
            <a:endParaRPr lang="en-US" sz="2624" dirty="0"/>
          </a:p>
        </p:txBody>
      </p:sp>
      <p:sp>
        <p:nvSpPr>
          <p:cNvPr id="16" name="Text 13"/>
          <p:cNvSpPr/>
          <p:nvPr/>
        </p:nvSpPr>
        <p:spPr>
          <a:xfrm>
            <a:off x="8537258" y="3968472"/>
            <a:ext cx="3813691" cy="347186"/>
          </a:xfrm>
          <a:prstGeom prst="rect">
            <a:avLst/>
          </a:prstGeom>
          <a:noFill/>
          <a:ln/>
        </p:spPr>
        <p:txBody>
          <a:bodyPr wrap="none" rtlCol="0" anchor="t"/>
          <a:lstStyle/>
          <a:p>
            <a:pPr marL="0" indent="0" algn="l">
              <a:lnSpc>
                <a:spcPts val="2734"/>
              </a:lnSpc>
              <a:buNone/>
            </a:pPr>
            <a:r>
              <a:rPr lang="en-US" sz="2187" dirty="0">
                <a:solidFill>
                  <a:srgbClr val="60A9FF"/>
                </a:solidFill>
                <a:latin typeface="Roboto Slab" pitchFamily="34" charset="0"/>
                <a:ea typeface="Roboto Slab" pitchFamily="34" charset="-122"/>
                <a:cs typeface="Roboto Slab" pitchFamily="34" charset="-120"/>
              </a:rPr>
              <a:t>Development and Integration</a:t>
            </a:r>
            <a:endParaRPr lang="en-US" sz="2187" dirty="0"/>
          </a:p>
        </p:txBody>
      </p:sp>
      <p:sp>
        <p:nvSpPr>
          <p:cNvPr id="17" name="Text 14"/>
          <p:cNvSpPr/>
          <p:nvPr/>
        </p:nvSpPr>
        <p:spPr>
          <a:xfrm>
            <a:off x="8537258" y="4448889"/>
            <a:ext cx="4055150" cy="1066205"/>
          </a:xfrm>
          <a:prstGeom prst="rect">
            <a:avLst/>
          </a:prstGeom>
          <a:noFill/>
          <a:ln/>
        </p:spPr>
        <p:txBody>
          <a:bodyPr wrap="square" rtlCol="0" anchor="t"/>
          <a:lstStyle/>
          <a:p>
            <a:pPr marL="0" indent="0" algn="l">
              <a:lnSpc>
                <a:spcPts val="2799"/>
              </a:lnSpc>
              <a:buNone/>
            </a:pPr>
            <a:r>
              <a:rPr lang="en-US" sz="1750" dirty="0">
                <a:solidFill>
                  <a:srgbClr val="D6E5EF"/>
                </a:solidFill>
                <a:latin typeface="Roboto" pitchFamily="34" charset="0"/>
                <a:ea typeface="Roboto" pitchFamily="34" charset="-122"/>
                <a:cs typeface="Roboto" pitchFamily="34" charset="-120"/>
              </a:rPr>
              <a:t>Hardware and software development phases will be executed simultaneously, aiming for seamless integration.</a:t>
            </a:r>
            <a:endParaRPr lang="en-US" sz="1750" dirty="0"/>
          </a:p>
        </p:txBody>
      </p:sp>
      <p:sp>
        <p:nvSpPr>
          <p:cNvPr id="18" name="Shape 15"/>
          <p:cNvSpPr/>
          <p:nvPr/>
        </p:nvSpPr>
        <p:spPr>
          <a:xfrm>
            <a:off x="6287631" y="5254169"/>
            <a:ext cx="777597" cy="44410"/>
          </a:xfrm>
          <a:prstGeom prst="rect">
            <a:avLst/>
          </a:prstGeom>
          <a:solidFill>
            <a:srgbClr val="12161D"/>
          </a:solidFill>
          <a:ln/>
        </p:spPr>
      </p:sp>
      <p:sp>
        <p:nvSpPr>
          <p:cNvPr id="19" name="Shape 16"/>
          <p:cNvSpPr/>
          <p:nvPr/>
        </p:nvSpPr>
        <p:spPr>
          <a:xfrm>
            <a:off x="7065228" y="5026462"/>
            <a:ext cx="499943" cy="499943"/>
          </a:xfrm>
          <a:prstGeom prst="roundRect">
            <a:avLst>
              <a:gd name="adj" fmla="val 26667"/>
            </a:avLst>
          </a:prstGeom>
          <a:solidFill>
            <a:srgbClr val="12161D"/>
          </a:solidFill>
          <a:ln/>
        </p:spPr>
      </p:sp>
      <p:sp>
        <p:nvSpPr>
          <p:cNvPr id="20" name="Text 17"/>
          <p:cNvSpPr/>
          <p:nvPr/>
        </p:nvSpPr>
        <p:spPr>
          <a:xfrm>
            <a:off x="7225129" y="5068133"/>
            <a:ext cx="180023" cy="416481"/>
          </a:xfrm>
          <a:prstGeom prst="rect">
            <a:avLst/>
          </a:prstGeom>
          <a:noFill/>
          <a:ln/>
        </p:spPr>
        <p:txBody>
          <a:bodyPr wrap="none" rtlCol="0" anchor="t"/>
          <a:lstStyle/>
          <a:p>
            <a:pPr marL="0" indent="0" algn="ctr">
              <a:lnSpc>
                <a:spcPts val="3281"/>
              </a:lnSpc>
              <a:buNone/>
            </a:pPr>
            <a:r>
              <a:rPr lang="en-US" sz="2624" dirty="0">
                <a:solidFill>
                  <a:srgbClr val="60A9FF"/>
                </a:solidFill>
                <a:latin typeface="Roboto Slab" pitchFamily="34" charset="0"/>
                <a:ea typeface="Roboto Slab" pitchFamily="34" charset="-122"/>
                <a:cs typeface="Roboto Slab" pitchFamily="34" charset="-120"/>
              </a:rPr>
              <a:t>3</a:t>
            </a:r>
            <a:endParaRPr lang="en-US" sz="2624" dirty="0"/>
          </a:p>
        </p:txBody>
      </p:sp>
      <p:sp>
        <p:nvSpPr>
          <p:cNvPr id="21" name="Text 18"/>
          <p:cNvSpPr/>
          <p:nvPr/>
        </p:nvSpPr>
        <p:spPr>
          <a:xfrm>
            <a:off x="2885956" y="5075039"/>
            <a:ext cx="3207187" cy="347186"/>
          </a:xfrm>
          <a:prstGeom prst="rect">
            <a:avLst/>
          </a:prstGeom>
          <a:noFill/>
          <a:ln/>
        </p:spPr>
        <p:txBody>
          <a:bodyPr wrap="none" rtlCol="0" anchor="t"/>
          <a:lstStyle/>
          <a:p>
            <a:pPr marL="0" indent="0" algn="r">
              <a:lnSpc>
                <a:spcPts val="2734"/>
              </a:lnSpc>
              <a:buNone/>
            </a:pPr>
            <a:r>
              <a:rPr lang="en-US" sz="2187" dirty="0">
                <a:solidFill>
                  <a:srgbClr val="60A9FF"/>
                </a:solidFill>
                <a:latin typeface="Roboto Slab" pitchFamily="34" charset="0"/>
                <a:ea typeface="Roboto Slab" pitchFamily="34" charset="-122"/>
                <a:cs typeface="Roboto Slab" pitchFamily="34" charset="-120"/>
              </a:rPr>
              <a:t>Testing and Finalization</a:t>
            </a:r>
            <a:endParaRPr lang="en-US" sz="2187" dirty="0"/>
          </a:p>
        </p:txBody>
      </p:sp>
      <p:sp>
        <p:nvSpPr>
          <p:cNvPr id="22" name="Text 19"/>
          <p:cNvSpPr/>
          <p:nvPr/>
        </p:nvSpPr>
        <p:spPr>
          <a:xfrm>
            <a:off x="2037993" y="5555456"/>
            <a:ext cx="4055150" cy="1066205"/>
          </a:xfrm>
          <a:prstGeom prst="rect">
            <a:avLst/>
          </a:prstGeom>
          <a:noFill/>
          <a:ln/>
        </p:spPr>
        <p:txBody>
          <a:bodyPr wrap="square" rtlCol="0" anchor="t"/>
          <a:lstStyle/>
          <a:p>
            <a:pPr marL="0" indent="0" algn="r">
              <a:lnSpc>
                <a:spcPts val="2799"/>
              </a:lnSpc>
              <a:buNone/>
            </a:pPr>
            <a:r>
              <a:rPr lang="en-US" sz="1750" dirty="0">
                <a:solidFill>
                  <a:srgbClr val="D6E5EF"/>
                </a:solidFill>
                <a:latin typeface="Roboto" pitchFamily="34" charset="0"/>
                <a:ea typeface="Roboto" pitchFamily="34" charset="-122"/>
                <a:cs typeface="Roboto" pitchFamily="34" charset="-120"/>
              </a:rPr>
              <a:t>Thorough user interface design and comprehensive testing will ensure a high-quality, reliable weather station.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337905"/>
            <a:ext cx="555498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Project Conclusion</a:t>
            </a:r>
            <a:endParaRPr lang="en-US" sz="4374" dirty="0"/>
          </a:p>
        </p:txBody>
      </p:sp>
      <p:sp>
        <p:nvSpPr>
          <p:cNvPr id="6" name="Shape 3"/>
          <p:cNvSpPr/>
          <p:nvPr/>
        </p:nvSpPr>
        <p:spPr>
          <a:xfrm>
            <a:off x="4490799" y="2539127"/>
            <a:ext cx="499943" cy="499943"/>
          </a:xfrm>
          <a:prstGeom prst="roundRect">
            <a:avLst>
              <a:gd name="adj" fmla="val 26667"/>
            </a:avLst>
          </a:prstGeom>
          <a:solidFill>
            <a:srgbClr val="12161D"/>
          </a:solidFill>
          <a:ln/>
        </p:spPr>
      </p:sp>
      <p:sp>
        <p:nvSpPr>
          <p:cNvPr id="7" name="Text 4"/>
          <p:cNvSpPr/>
          <p:nvPr/>
        </p:nvSpPr>
        <p:spPr>
          <a:xfrm>
            <a:off x="4672013" y="2580799"/>
            <a:ext cx="137398" cy="416481"/>
          </a:xfrm>
          <a:prstGeom prst="rect">
            <a:avLst/>
          </a:prstGeom>
          <a:noFill/>
          <a:ln/>
        </p:spPr>
        <p:txBody>
          <a:bodyPr wrap="none" rtlCol="0" anchor="t"/>
          <a:lstStyle/>
          <a:p>
            <a:pPr marL="0" indent="0" algn="ctr">
              <a:lnSpc>
                <a:spcPts val="3281"/>
              </a:lnSpc>
              <a:buNone/>
            </a:pPr>
            <a:r>
              <a:rPr lang="en-US" sz="2624" dirty="0">
                <a:solidFill>
                  <a:srgbClr val="60A9FF"/>
                </a:solidFill>
                <a:latin typeface="Roboto Slab" pitchFamily="34" charset="0"/>
                <a:ea typeface="Roboto Slab" pitchFamily="34" charset="-122"/>
                <a:cs typeface="Roboto Slab" pitchFamily="34" charset="-120"/>
              </a:rPr>
              <a:t>1</a:t>
            </a:r>
            <a:endParaRPr lang="en-US" sz="2624" dirty="0"/>
          </a:p>
        </p:txBody>
      </p:sp>
      <p:sp>
        <p:nvSpPr>
          <p:cNvPr id="8" name="Text 5"/>
          <p:cNvSpPr/>
          <p:nvPr/>
        </p:nvSpPr>
        <p:spPr>
          <a:xfrm>
            <a:off x="5212913" y="2615446"/>
            <a:ext cx="3662124" cy="347186"/>
          </a:xfrm>
          <a:prstGeom prst="rect">
            <a:avLst/>
          </a:prstGeom>
          <a:noFill/>
          <a:ln/>
        </p:spPr>
        <p:txBody>
          <a:bodyPr wrap="non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Alignment with Curriculum</a:t>
            </a:r>
            <a:endParaRPr lang="en-US" sz="2187" dirty="0"/>
          </a:p>
        </p:txBody>
      </p:sp>
      <p:sp>
        <p:nvSpPr>
          <p:cNvPr id="9" name="Text 6"/>
          <p:cNvSpPr/>
          <p:nvPr/>
        </p:nvSpPr>
        <p:spPr>
          <a:xfrm>
            <a:off x="5212913" y="3095863"/>
            <a:ext cx="3820001" cy="1777008"/>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The completion of this project aligns with our academic curriculum, providing the opportunity to apply theoretical knowledge into a practical, real-world application.</a:t>
            </a:r>
            <a:endParaRPr lang="en-US" sz="1750" dirty="0"/>
          </a:p>
        </p:txBody>
      </p:sp>
      <p:sp>
        <p:nvSpPr>
          <p:cNvPr id="10" name="Shape 7"/>
          <p:cNvSpPr/>
          <p:nvPr/>
        </p:nvSpPr>
        <p:spPr>
          <a:xfrm>
            <a:off x="9255085" y="2539127"/>
            <a:ext cx="499943" cy="499943"/>
          </a:xfrm>
          <a:prstGeom prst="roundRect">
            <a:avLst>
              <a:gd name="adj" fmla="val 26667"/>
            </a:avLst>
          </a:prstGeom>
          <a:solidFill>
            <a:srgbClr val="12161D"/>
          </a:solidFill>
          <a:ln/>
        </p:spPr>
      </p:sp>
      <p:sp>
        <p:nvSpPr>
          <p:cNvPr id="11" name="Text 8"/>
          <p:cNvSpPr/>
          <p:nvPr/>
        </p:nvSpPr>
        <p:spPr>
          <a:xfrm>
            <a:off x="9412962" y="2580799"/>
            <a:ext cx="184071" cy="416481"/>
          </a:xfrm>
          <a:prstGeom prst="rect">
            <a:avLst/>
          </a:prstGeom>
          <a:noFill/>
          <a:ln/>
        </p:spPr>
        <p:txBody>
          <a:bodyPr wrap="none" rtlCol="0" anchor="t"/>
          <a:lstStyle/>
          <a:p>
            <a:pPr marL="0" indent="0" algn="ctr">
              <a:lnSpc>
                <a:spcPts val="3281"/>
              </a:lnSpc>
              <a:buNone/>
            </a:pPr>
            <a:r>
              <a:rPr lang="en-US" sz="2624" dirty="0">
                <a:solidFill>
                  <a:srgbClr val="60A9FF"/>
                </a:solidFill>
                <a:latin typeface="Roboto Slab" pitchFamily="34" charset="0"/>
                <a:ea typeface="Roboto Slab" pitchFamily="34" charset="-122"/>
                <a:cs typeface="Roboto Slab" pitchFamily="34" charset="-120"/>
              </a:rPr>
              <a:t>2</a:t>
            </a:r>
            <a:endParaRPr lang="en-US" sz="2624" dirty="0"/>
          </a:p>
        </p:txBody>
      </p:sp>
      <p:sp>
        <p:nvSpPr>
          <p:cNvPr id="12" name="Text 9"/>
          <p:cNvSpPr/>
          <p:nvPr/>
        </p:nvSpPr>
        <p:spPr>
          <a:xfrm>
            <a:off x="9977199" y="2615446"/>
            <a:ext cx="2777490" cy="347186"/>
          </a:xfrm>
          <a:prstGeom prst="rect">
            <a:avLst/>
          </a:prstGeom>
          <a:noFill/>
          <a:ln/>
        </p:spPr>
        <p:txBody>
          <a:bodyPr wrap="none" rtlCol="0" anchor="t"/>
          <a:lstStyle/>
          <a:p>
            <a:pPr marL="0" indent="0">
              <a:lnSpc>
                <a:spcPts val="2734"/>
              </a:lnSpc>
              <a:buNone/>
            </a:pPr>
            <a:r>
              <a:rPr lang="en-US" sz="2187" dirty="0">
                <a:solidFill>
                  <a:srgbClr val="60A9FF"/>
                </a:solidFill>
                <a:latin typeface="Roboto Slab" pitchFamily="34" charset="0"/>
                <a:ea typeface="Roboto Slab" pitchFamily="34" charset="-122"/>
                <a:cs typeface="Roboto Slab" pitchFamily="34" charset="-120"/>
              </a:rPr>
              <a:t>Skills Enhancement</a:t>
            </a:r>
            <a:endParaRPr lang="en-US" sz="2187" dirty="0"/>
          </a:p>
        </p:txBody>
      </p:sp>
      <p:sp>
        <p:nvSpPr>
          <p:cNvPr id="13" name="Text 10"/>
          <p:cNvSpPr/>
          <p:nvPr/>
        </p:nvSpPr>
        <p:spPr>
          <a:xfrm>
            <a:off x="9977199" y="3095863"/>
            <a:ext cx="3820001" cy="1421606"/>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We are eager to enhance our skills in electronics, programming, and data analysis through this meaningful endeavor.</a:t>
            </a:r>
            <a:endParaRPr lang="en-US" sz="1750" dirty="0"/>
          </a:p>
        </p:txBody>
      </p:sp>
      <p:sp>
        <p:nvSpPr>
          <p:cNvPr id="14" name="Shape 11"/>
          <p:cNvSpPr/>
          <p:nvPr/>
        </p:nvSpPr>
        <p:spPr>
          <a:xfrm>
            <a:off x="4490799" y="5268635"/>
            <a:ext cx="499943" cy="499943"/>
          </a:xfrm>
          <a:prstGeom prst="roundRect">
            <a:avLst>
              <a:gd name="adj" fmla="val 26667"/>
            </a:avLst>
          </a:prstGeom>
          <a:solidFill>
            <a:srgbClr val="12161D"/>
          </a:solidFill>
          <a:ln/>
        </p:spPr>
      </p:sp>
      <p:sp>
        <p:nvSpPr>
          <p:cNvPr id="15" name="Text 12"/>
          <p:cNvSpPr/>
          <p:nvPr/>
        </p:nvSpPr>
        <p:spPr>
          <a:xfrm>
            <a:off x="4650700" y="5310307"/>
            <a:ext cx="180023" cy="416481"/>
          </a:xfrm>
          <a:prstGeom prst="rect">
            <a:avLst/>
          </a:prstGeom>
          <a:noFill/>
          <a:ln/>
        </p:spPr>
        <p:txBody>
          <a:bodyPr wrap="none" rtlCol="0" anchor="t"/>
          <a:lstStyle/>
          <a:p>
            <a:pPr marL="0" indent="0" algn="ctr">
              <a:lnSpc>
                <a:spcPts val="3281"/>
              </a:lnSpc>
              <a:buNone/>
            </a:pPr>
            <a:r>
              <a:rPr lang="en-US" sz="2624" dirty="0">
                <a:solidFill>
                  <a:srgbClr val="60A9FF"/>
                </a:solidFill>
                <a:latin typeface="Roboto Slab" pitchFamily="34" charset="0"/>
                <a:ea typeface="Roboto Slab" pitchFamily="34" charset="-122"/>
                <a:cs typeface="Roboto Slab" pitchFamily="34" charset="-120"/>
              </a:rPr>
              <a:t>3</a:t>
            </a:r>
            <a:endParaRPr lang="en-US" sz="2624" dirty="0"/>
          </a:p>
        </p:txBody>
      </p:sp>
      <p:sp>
        <p:nvSpPr>
          <p:cNvPr id="16" name="Text 13"/>
          <p:cNvSpPr/>
          <p:nvPr/>
        </p:nvSpPr>
        <p:spPr>
          <a:xfrm>
            <a:off x="5212913" y="5344954"/>
            <a:ext cx="3472934" cy="347186"/>
          </a:xfrm>
          <a:prstGeom prst="rect">
            <a:avLst/>
          </a:prstGeom>
          <a:noFill/>
          <a:ln/>
        </p:spPr>
        <p:txBody>
          <a:bodyPr wrap="none" rtlCol="0" anchor="t"/>
          <a:lstStyle/>
          <a:p>
            <a:pPr marL="0" indent="0">
              <a:lnSpc>
                <a:spcPts val="2734"/>
              </a:lnSpc>
              <a:buNone/>
            </a:pPr>
            <a:r>
              <a:rPr lang="en-US" sz="2187" b="1" dirty="0">
                <a:solidFill>
                  <a:srgbClr val="60A9FF"/>
                </a:solidFill>
                <a:latin typeface="Roboto Slab" pitchFamily="34" charset="0"/>
                <a:ea typeface="Roboto Slab" pitchFamily="34" charset="-122"/>
                <a:cs typeface="Roboto Slab" pitchFamily="34" charset="-120"/>
              </a:rPr>
              <a:t>Collaboration Opportunity</a:t>
            </a:r>
            <a:endParaRPr lang="en-US" sz="2187" dirty="0"/>
          </a:p>
        </p:txBody>
      </p:sp>
      <p:sp>
        <p:nvSpPr>
          <p:cNvPr id="17" name="Text 14"/>
          <p:cNvSpPr/>
          <p:nvPr/>
        </p:nvSpPr>
        <p:spPr>
          <a:xfrm>
            <a:off x="5212913" y="5825371"/>
            <a:ext cx="8584287" cy="1066205"/>
          </a:xfrm>
          <a:prstGeom prst="rect">
            <a:avLst/>
          </a:prstGeom>
          <a:noFill/>
          <a:ln/>
        </p:spPr>
        <p:txBody>
          <a:bodyPr wrap="squar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The project encourages collaboration with professors from electronics, physics, and electrical engineering departments, allowing us to benefit from their expertise and guidance.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71B21"/>
          </a:solidFill>
          <a:ln/>
        </p:spPr>
      </p:sp>
      <p:sp>
        <p:nvSpPr>
          <p:cNvPr id="3" name="Shape 1"/>
          <p:cNvSpPr/>
          <p:nvPr/>
        </p:nvSpPr>
        <p:spPr>
          <a:xfrm>
            <a:off x="0" y="0"/>
            <a:ext cx="14630400" cy="8229600"/>
          </a:xfrm>
          <a:prstGeom prst="rect">
            <a:avLst/>
          </a:prstGeom>
          <a:solidFill>
            <a:srgbClr val="202733"/>
          </a:solidFill>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4812030"/>
            <a:ext cx="5554980" cy="694373"/>
          </a:xfrm>
          <a:prstGeom prst="rect">
            <a:avLst/>
          </a:prstGeom>
          <a:noFill/>
          <a:ln/>
        </p:spPr>
        <p:txBody>
          <a:bodyPr wrap="none" rtlCol="0" anchor="t"/>
          <a:lstStyle/>
          <a:p>
            <a:pPr marL="0" indent="0">
              <a:lnSpc>
                <a:spcPts val="5468"/>
              </a:lnSpc>
              <a:buNone/>
            </a:pPr>
            <a:r>
              <a:rPr lang="en-US" sz="4374" dirty="0">
                <a:solidFill>
                  <a:srgbClr val="60A9FF"/>
                </a:solidFill>
                <a:latin typeface="Roboto Slab" pitchFamily="34" charset="0"/>
                <a:ea typeface="Roboto Slab" pitchFamily="34" charset="-122"/>
                <a:cs typeface="Roboto Slab" pitchFamily="34" charset="-120"/>
              </a:rPr>
              <a:t>Q &amp; A Session</a:t>
            </a:r>
            <a:endParaRPr lang="en-US" sz="4374" dirty="0"/>
          </a:p>
        </p:txBody>
      </p:sp>
      <p:sp>
        <p:nvSpPr>
          <p:cNvPr id="6" name="Text 3"/>
          <p:cNvSpPr/>
          <p:nvPr/>
        </p:nvSpPr>
        <p:spPr>
          <a:xfrm>
            <a:off x="2037993" y="5839658"/>
            <a:ext cx="10554414" cy="355402"/>
          </a:xfrm>
          <a:prstGeom prst="rect">
            <a:avLst/>
          </a:prstGeom>
          <a:noFill/>
          <a:ln/>
        </p:spPr>
        <p:txBody>
          <a:bodyPr wrap="none" rtlCol="0" anchor="t"/>
          <a:lstStyle/>
          <a:p>
            <a:pPr marL="0" indent="0">
              <a:lnSpc>
                <a:spcPts val="2799"/>
              </a:lnSpc>
              <a:buNone/>
            </a:pPr>
            <a:r>
              <a:rPr lang="en-US" sz="1750" dirty="0">
                <a:solidFill>
                  <a:srgbClr val="D6E5EF"/>
                </a:solidFill>
                <a:latin typeface="Roboto" pitchFamily="34" charset="0"/>
                <a:ea typeface="Roboto" pitchFamily="34" charset="-122"/>
                <a:cs typeface="Roboto" pitchFamily="34" charset="-120"/>
              </a:rPr>
              <a:t>Got questions? We've got answers! Ask away and let us provide you with the information you need.</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571</Words>
  <Application>Microsoft Office PowerPoint</Application>
  <PresentationFormat>Custom</PresentationFormat>
  <Paragraphs>69</Paragraphs>
  <Slides>9</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Roboto</vt:lpstr>
      <vt:lpstr>Roboto Slab</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Arduino Based Weather Station</dc:title>
  <dc:subject>PptxGenJS Presentation</dc:subject>
  <dc:creator>Aman</dc:creator>
  <cp:keywords>Aman Shaikh | H-05</cp:keywords>
  <cp:lastModifiedBy>Aman ‎</cp:lastModifiedBy>
  <cp:revision>3</cp:revision>
  <dcterms:created xsi:type="dcterms:W3CDTF">2024-03-06T15:29:29Z</dcterms:created>
  <dcterms:modified xsi:type="dcterms:W3CDTF">2024-03-06T15:37:42Z</dcterms:modified>
  <cp:category>Project</cp:category>
</cp:coreProperties>
</file>